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21"/>
  </p:notesMasterIdLst>
  <p:sldIdLst>
    <p:sldId id="256" r:id="rId5"/>
    <p:sldId id="257" r:id="rId6"/>
    <p:sldId id="269" r:id="rId7"/>
    <p:sldId id="258" r:id="rId8"/>
    <p:sldId id="259" r:id="rId9"/>
    <p:sldId id="260" r:id="rId10"/>
    <p:sldId id="261" r:id="rId11"/>
    <p:sldId id="262" r:id="rId12"/>
    <p:sldId id="266" r:id="rId13"/>
    <p:sldId id="268" r:id="rId14"/>
    <p:sldId id="264" r:id="rId15"/>
    <p:sldId id="272" r:id="rId16"/>
    <p:sldId id="267" r:id="rId17"/>
    <p:sldId id="271" r:id="rId18"/>
    <p:sldId id="265" r:id="rId19"/>
    <p:sldId id="270" r:id="rId20"/>
  </p:sldIdLst>
  <p:sldSz cx="14630400" cy="8229600"/>
  <p:notesSz cx="6800850" cy="9932988"/>
  <p:embeddedFontLst>
    <p:embeddedFont>
      <p:font typeface="Bricolage Grotesque Semi Bold" panose="020B0604020202020204" charset="-120"/>
      <p:regular r:id="rId22"/>
    </p:embeddedFont>
    <p:embeddedFont>
      <p:font typeface="Inter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E8D85E-E3F4-4A8A-A640-0882462E8549}" v="23" dt="2026-02-25T12:40:25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9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1" tIns="33461" rIns="66921" bIns="334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1" tIns="33461" rIns="66921" bIns="33461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1" tIns="33461" rIns="66921" bIns="334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1" tIns="33461" rIns="66921" bIns="33461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2DABC-0359-2537-8135-38FCE30E4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44804A-8019-1A9C-DC7D-43D2D8542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AE75C0-13FD-C2B5-C696-1322B94CF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21" tIns="33461" rIns="66921" bIns="33461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1BB52-4F20-5BC7-E4DE-83B5F6E4D5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21" tIns="33461" rIns="66921" bIns="33461"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9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1" tIns="33461" rIns="66921" bIns="334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1" tIns="33461" rIns="66921" bIns="33461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1" tIns="33461" rIns="66921" bIns="334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1" tIns="33461" rIns="66921" bIns="33461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1" tIns="33461" rIns="66921" bIns="334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1" tIns="33461" rIns="66921" bIns="33461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1" tIns="33461" rIns="66921" bIns="334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1" tIns="33461" rIns="66921" bIns="33461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1" tIns="33461" rIns="66921" bIns="334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1" tIns="33461" rIns="66921" bIns="33461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1" tIns="33461" rIns="66921" bIns="334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1" tIns="33461" rIns="66921" bIns="33461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21" tIns="33461" rIns="66921" bIns="334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21" tIns="33461" rIns="66921" bIns="33461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482CD-D543-61AF-9964-48404B295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5129BA-C60C-78EF-9B55-646968BEB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7F0641-6165-B9E1-137A-73AE60793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21" tIns="33461" rIns="66921" bIns="33461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E5215-7E9B-AB30-CBEB-1A4EEE66C3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21" tIns="33461" rIns="66921" bIns="33461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1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602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930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351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701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846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517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353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04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544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810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13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2643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39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183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218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642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062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0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272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818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94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37197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Investeringsvoorstel</a:t>
            </a: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 Zonne-</a:t>
            </a:r>
            <a:r>
              <a:rPr lang="en-US" sz="4450" dirty="0" err="1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energie</a:t>
            </a: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 Project Manege 't Hetjen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80369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Een duurzame investering met stabiele rendementsverwachtingen door combinatie van bestaande en nieuwe PV-installaties met gegarandeerde SDE+/SCE subsidies</a:t>
            </a:r>
            <a:endParaRPr lang="en-US" sz="175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55A3D3-D08A-8BCD-CFA6-0907A7955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394" y="551100"/>
            <a:ext cx="5767114" cy="54622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A85A4DC-F0CE-4693-783D-312DDEE38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90" y="7511746"/>
            <a:ext cx="1973383" cy="191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83D27738-7813-606C-431E-7BD0D443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71186"/>
            <a:ext cx="3855527" cy="858215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Bricolage Grotesque Semi Bold" panose="020B0604020202020204" charset="0"/>
              </a:rPr>
              <a:t>Kasstromen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3E4912-E462-98F6-3E69-AAF9745AD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560" y="1318473"/>
            <a:ext cx="4582668" cy="275386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E1F74BE-DAC9-B547-0C0C-51EDD3B53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318473"/>
            <a:ext cx="4582668" cy="275386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B5C6BF3-8FE1-6173-6A59-BFBA47467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466" y="4761874"/>
            <a:ext cx="5120898" cy="307730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DE1BB12-5924-87AA-CDEF-F076676E9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49" y="7632487"/>
            <a:ext cx="1925324" cy="16579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310E395-45DB-59C7-8BEE-AD5D5BBD4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9" y="7845265"/>
            <a:ext cx="1586277" cy="153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13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83193"/>
            <a:ext cx="67675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070C0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2. Technische </a:t>
            </a:r>
            <a:r>
              <a:rPr lang="en-US" sz="4450" dirty="0" err="1">
                <a:solidFill>
                  <a:srgbClr val="0070C0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specificaties</a:t>
            </a:r>
            <a:endParaRPr lang="en-US" sz="4450" dirty="0">
              <a:solidFill>
                <a:srgbClr val="0070C0"/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1945600"/>
            <a:ext cx="6407944" cy="3918942"/>
          </a:xfrm>
          <a:prstGeom prst="roundRect">
            <a:avLst>
              <a:gd name="adj" fmla="val 2431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24" y="2180034"/>
            <a:ext cx="680442" cy="6804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90" y="2328863"/>
            <a:ext cx="306110" cy="38266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28224" y="30872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Netaansluitingen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028224" y="3577709"/>
            <a:ext cx="5939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Bestaande installatie: 3 x 250 A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1028224" y="4019907"/>
            <a:ext cx="5939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Geschikt voor directe levering én teruglevering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1028224" y="4462105"/>
            <a:ext cx="5939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Nieuwe installatie: 3 x 80 A (reeds gerealiseerd)</a:t>
            </a: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1028224" y="4904303"/>
            <a:ext cx="5939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Specifiek voor zuivere teruglevering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7428548" y="1945600"/>
            <a:ext cx="6408063" cy="3918942"/>
          </a:xfrm>
          <a:prstGeom prst="roundRect">
            <a:avLst>
              <a:gd name="adj" fmla="val 2431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982" y="2180034"/>
            <a:ext cx="680442" cy="680442"/>
          </a:xfrm>
          <a:prstGeom prst="rect">
            <a:avLst/>
          </a:prstGeom>
        </p:spPr>
      </p:pic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148" y="2328863"/>
            <a:ext cx="306110" cy="382667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662982" y="3087291"/>
            <a:ext cx="31055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Contractuele aspecten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662982" y="3577709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Huidige leasecontract tussen SRI en dakeigenaar wordt ontbonden</a:t>
            </a:r>
            <a:endParaRPr lang="en-US" sz="1750" dirty="0"/>
          </a:p>
        </p:txBody>
      </p:sp>
      <p:sp>
        <p:nvSpPr>
          <p:cNvPr id="16" name="Text 10"/>
          <p:cNvSpPr/>
          <p:nvPr/>
        </p:nvSpPr>
        <p:spPr>
          <a:xfrm>
            <a:off x="7662982" y="4382810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Dakeigenaar wordt lid van de energiecoöperatie</a:t>
            </a:r>
            <a:endParaRPr lang="en-US" sz="1750" dirty="0"/>
          </a:p>
        </p:txBody>
      </p:sp>
      <p:sp>
        <p:nvSpPr>
          <p:cNvPr id="17" name="Text 11"/>
          <p:cNvSpPr/>
          <p:nvPr/>
        </p:nvSpPr>
        <p:spPr>
          <a:xfrm>
            <a:off x="7662982" y="4825008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Afspraken over directe levering (40.000 kWh, of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meer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</a:t>
            </a:r>
            <a:endParaRPr lang="en-US" sz="1750" dirty="0"/>
          </a:p>
        </p:txBody>
      </p:sp>
      <p:sp>
        <p:nvSpPr>
          <p:cNvPr id="19" name="Shape 13"/>
          <p:cNvSpPr/>
          <p:nvPr/>
        </p:nvSpPr>
        <p:spPr>
          <a:xfrm>
            <a:off x="793789" y="6463784"/>
            <a:ext cx="13042821" cy="1326713"/>
          </a:xfrm>
          <a:prstGeom prst="roundRect">
            <a:avLst>
              <a:gd name="adj" fmla="val 7181"/>
            </a:avLst>
          </a:prstGeom>
          <a:solidFill>
            <a:srgbClr val="E7BF6A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604" y="6463784"/>
            <a:ext cx="283488" cy="226814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521500" y="6690598"/>
            <a:ext cx="120788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Voor de overname van de bestaande installatie en realisatie van de nieuwe installatie is een volledig due diligence onderzoek vereist en </a:t>
            </a:r>
            <a:r>
              <a:rPr lang="en-US" sz="17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een</a:t>
            </a: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(pre-)SCOPE 12 </a:t>
            </a:r>
            <a:r>
              <a:rPr lang="en-US" sz="17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inspectie</a:t>
            </a: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C666F556-AD2B-70CF-EC46-A24D4134DA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344" y="7934414"/>
            <a:ext cx="1925324" cy="16579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AFD3A44B-E8A0-0ABB-0235-32D7B93EC9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609" y="7940474"/>
            <a:ext cx="1586277" cy="153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C5F795BA-BBD0-6BBA-2635-FC1B05BA71EE}"/>
              </a:ext>
            </a:extLst>
          </p:cNvPr>
          <p:cNvSpPr/>
          <p:nvPr/>
        </p:nvSpPr>
        <p:spPr>
          <a:xfrm>
            <a:off x="9739901" y="5028744"/>
            <a:ext cx="2743200" cy="81725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89080B6-9560-E5A0-12EE-F49BA55B01FA}"/>
              </a:ext>
            </a:extLst>
          </p:cNvPr>
          <p:cNvSpPr txBox="1"/>
          <p:nvPr/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109728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Inter" panose="020B0604020202020204" charset="0"/>
                <a:ea typeface="Inter" panose="020B0604020202020204" charset="0"/>
                <a:cs typeface="+mj-cs"/>
              </a:rPr>
              <a:t>De </a:t>
            </a:r>
            <a:r>
              <a:rPr lang="en-US" dirty="0" err="1">
                <a:latin typeface="Inter" panose="020B0604020202020204" charset="0"/>
                <a:ea typeface="Inter" panose="020B0604020202020204" charset="0"/>
                <a:cs typeface="+mj-cs"/>
              </a:rPr>
              <a:t>beoogde</a:t>
            </a:r>
            <a:r>
              <a:rPr lang="en-US" dirty="0">
                <a:latin typeface="Inter" panose="020B0604020202020204" charset="0"/>
                <a:ea typeface="Inter" panose="020B0604020202020204" charset="0"/>
                <a:cs typeface="+mj-cs"/>
              </a:rPr>
              <a:t> </a:t>
            </a:r>
            <a:r>
              <a:rPr lang="en-US" dirty="0" err="1">
                <a:latin typeface="Inter" panose="020B0604020202020204" charset="0"/>
                <a:ea typeface="Inter" panose="020B0604020202020204" charset="0"/>
                <a:cs typeface="+mj-cs"/>
              </a:rPr>
              <a:t>daken</a:t>
            </a:r>
            <a:r>
              <a:rPr lang="en-US" dirty="0">
                <a:latin typeface="Inter" panose="020B0604020202020204" charset="0"/>
                <a:ea typeface="Inter" panose="020B0604020202020204" charset="0"/>
                <a:cs typeface="+mj-cs"/>
              </a:rPr>
              <a:t> </a:t>
            </a:r>
            <a:r>
              <a:rPr lang="en-US" dirty="0" err="1">
                <a:latin typeface="Inter" panose="020B0604020202020204" charset="0"/>
                <a:ea typeface="Inter" panose="020B0604020202020204" charset="0"/>
                <a:cs typeface="+mj-cs"/>
              </a:rPr>
              <a:t>waarop</a:t>
            </a:r>
            <a:r>
              <a:rPr lang="en-US" dirty="0">
                <a:latin typeface="Inter" panose="020B0604020202020204" charset="0"/>
                <a:ea typeface="Inter" panose="020B0604020202020204" charset="0"/>
                <a:cs typeface="+mj-cs"/>
              </a:rPr>
              <a:t> de </a:t>
            </a:r>
            <a:r>
              <a:rPr lang="en-US" dirty="0" err="1">
                <a:latin typeface="Inter" panose="020B0604020202020204" charset="0"/>
                <a:ea typeface="Inter" panose="020B0604020202020204" charset="0"/>
                <a:cs typeface="+mj-cs"/>
              </a:rPr>
              <a:t>nieuwe</a:t>
            </a:r>
            <a:r>
              <a:rPr lang="en-US" dirty="0">
                <a:latin typeface="Inter" panose="020B0604020202020204" charset="0"/>
                <a:ea typeface="Inter" panose="020B0604020202020204" charset="0"/>
                <a:cs typeface="+mj-cs"/>
              </a:rPr>
              <a:t> </a:t>
            </a:r>
            <a:r>
              <a:rPr lang="en-US" dirty="0" err="1">
                <a:latin typeface="Inter" panose="020B0604020202020204" charset="0"/>
                <a:ea typeface="Inter" panose="020B0604020202020204" charset="0"/>
                <a:cs typeface="+mj-cs"/>
              </a:rPr>
              <a:t>installatie</a:t>
            </a:r>
            <a:r>
              <a:rPr lang="en-US" dirty="0">
                <a:latin typeface="Inter" panose="020B0604020202020204" charset="0"/>
                <a:ea typeface="Inter" panose="020B0604020202020204" charset="0"/>
                <a:cs typeface="+mj-cs"/>
              </a:rPr>
              <a:t> </a:t>
            </a:r>
            <a:r>
              <a:rPr lang="en-US" dirty="0" err="1">
                <a:latin typeface="Inter" panose="020B0604020202020204" charset="0"/>
                <a:ea typeface="Inter" panose="020B0604020202020204" charset="0"/>
                <a:cs typeface="+mj-cs"/>
              </a:rPr>
              <a:t>geplaatst</a:t>
            </a:r>
            <a:r>
              <a:rPr lang="en-US" dirty="0">
                <a:latin typeface="Inter" panose="020B0604020202020204" charset="0"/>
                <a:ea typeface="Inter" panose="020B0604020202020204" charset="0"/>
                <a:cs typeface="+mj-cs"/>
              </a:rPr>
              <a:t> </a:t>
            </a:r>
            <a:r>
              <a:rPr lang="en-US" dirty="0" err="1">
                <a:latin typeface="Inter" panose="020B0604020202020204" charset="0"/>
                <a:ea typeface="Inter" panose="020B0604020202020204" charset="0"/>
                <a:cs typeface="+mj-cs"/>
              </a:rPr>
              <a:t>wordt</a:t>
            </a:r>
            <a:r>
              <a:rPr lang="en-US" dirty="0">
                <a:latin typeface="Inter" panose="020B0604020202020204" charset="0"/>
                <a:ea typeface="Inter" panose="020B0604020202020204" charset="0"/>
                <a:cs typeface="+mj-cs"/>
              </a:rPr>
              <a:t>.</a:t>
            </a:r>
          </a:p>
        </p:txBody>
      </p:sp>
      <p:pic>
        <p:nvPicPr>
          <p:cNvPr id="2" name="Afbeelding 1" descr="Afbeelding met gras, boom, Luchtfotografie, buitenshuis&#10;&#10;Door AI gegenereerde inhoud is mogelijk onjuist.">
            <a:extLst>
              <a:ext uri="{FF2B5EF4-FFF2-40B4-BE49-F238E27FC236}">
                <a16:creationId xmlns:a16="http://schemas.microsoft.com/office/drawing/2014/main" id="{28AABCEA-8D4F-8AB0-8507-BADD495EC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576" y="1541123"/>
            <a:ext cx="9168823" cy="6139837"/>
          </a:xfrm>
          <a:prstGeom prst="ellipse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050C30B6-5C75-D971-20E5-736F3F000E97}"/>
              </a:ext>
            </a:extLst>
          </p:cNvPr>
          <p:cNvSpPr/>
          <p:nvPr/>
        </p:nvSpPr>
        <p:spPr>
          <a:xfrm>
            <a:off x="9739901" y="4952144"/>
            <a:ext cx="2743200" cy="10787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D3E4308-A3BF-7F05-7DE5-964E1501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49" y="7466694"/>
            <a:ext cx="1925324" cy="16579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2A53C89-0C0F-9B24-DE09-693A1C121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9" y="7722417"/>
            <a:ext cx="1586277" cy="153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03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D5143-8958-FE08-5350-D9573D054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91AF0D0-BA8C-C8DB-4174-8477C2E7503B}"/>
              </a:ext>
            </a:extLst>
          </p:cNvPr>
          <p:cNvSpPr/>
          <p:nvPr/>
        </p:nvSpPr>
        <p:spPr>
          <a:xfrm>
            <a:off x="793790" y="783193"/>
            <a:ext cx="71481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070C0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3. Risico’s </a:t>
            </a:r>
            <a:r>
              <a:rPr lang="en-US" sz="4450" dirty="0" err="1">
                <a:solidFill>
                  <a:srgbClr val="0070C0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en</a:t>
            </a:r>
            <a:r>
              <a:rPr lang="en-US" sz="4450" dirty="0">
                <a:solidFill>
                  <a:srgbClr val="0070C0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 </a:t>
            </a:r>
            <a:r>
              <a:rPr lang="en-US" sz="4450" dirty="0" err="1">
                <a:solidFill>
                  <a:srgbClr val="0070C0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maatregelen</a:t>
            </a:r>
            <a:endParaRPr lang="en-US" sz="4450" dirty="0">
              <a:solidFill>
                <a:srgbClr val="0070C0"/>
              </a:solidFill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E3E5E23-9F39-0EEE-BFC6-7888F8AC3D1D}"/>
              </a:ext>
            </a:extLst>
          </p:cNvPr>
          <p:cNvSpPr/>
          <p:nvPr/>
        </p:nvSpPr>
        <p:spPr>
          <a:xfrm>
            <a:off x="793790" y="1945600"/>
            <a:ext cx="6407944" cy="3918942"/>
          </a:xfrm>
          <a:prstGeom prst="roundRect">
            <a:avLst>
              <a:gd name="adj" fmla="val 2431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E6A47B32-5171-9656-9CE8-2FEDDDF21274}"/>
              </a:ext>
            </a:extLst>
          </p:cNvPr>
          <p:cNvSpPr/>
          <p:nvPr/>
        </p:nvSpPr>
        <p:spPr>
          <a:xfrm>
            <a:off x="1028224" y="21516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Risico’s</a:t>
            </a:r>
            <a:endParaRPr lang="en-US" sz="22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D01FD4E5-6E34-FACB-8003-95ED39803FC3}"/>
              </a:ext>
            </a:extLst>
          </p:cNvPr>
          <p:cNvSpPr/>
          <p:nvPr/>
        </p:nvSpPr>
        <p:spPr>
          <a:xfrm>
            <a:off x="1028224" y="2511623"/>
            <a:ext cx="5939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Curtailment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vanwege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netcongestie</a:t>
            </a:r>
            <a:endParaRPr lang="en-US" sz="175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7B36A2B9-27E4-20FC-9B1B-ACD292A664C5}"/>
              </a:ext>
            </a:extLst>
          </p:cNvPr>
          <p:cNvSpPr/>
          <p:nvPr/>
        </p:nvSpPr>
        <p:spPr>
          <a:xfrm>
            <a:off x="1028224" y="3231833"/>
            <a:ext cx="5939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Negatieve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stroomprijzen</a:t>
            </a:r>
            <a:endParaRPr lang="en-US" sz="175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2751526E-88EA-5E63-971E-A4D7C969E1EB}"/>
              </a:ext>
            </a:extLst>
          </p:cNvPr>
          <p:cNvSpPr/>
          <p:nvPr/>
        </p:nvSpPr>
        <p:spPr>
          <a:xfrm>
            <a:off x="1028224" y="4825008"/>
            <a:ext cx="5939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Directe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afname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verandert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/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valt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weg</a:t>
            </a:r>
            <a:endParaRPr lang="en-US" sz="1750" dirty="0"/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8052F7BC-FC45-03C1-7ED7-0C69859877CC}"/>
              </a:ext>
            </a:extLst>
          </p:cNvPr>
          <p:cNvSpPr/>
          <p:nvPr/>
        </p:nvSpPr>
        <p:spPr>
          <a:xfrm>
            <a:off x="7428548" y="1945600"/>
            <a:ext cx="6408063" cy="3918942"/>
          </a:xfrm>
          <a:prstGeom prst="roundRect">
            <a:avLst>
              <a:gd name="adj" fmla="val 2431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193176C5-54A5-7F43-702B-B24923621DEE}"/>
              </a:ext>
            </a:extLst>
          </p:cNvPr>
          <p:cNvSpPr/>
          <p:nvPr/>
        </p:nvSpPr>
        <p:spPr>
          <a:xfrm>
            <a:off x="7662982" y="2151698"/>
            <a:ext cx="31055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Maatregelen</a:t>
            </a:r>
            <a:endParaRPr lang="en-US" sz="2200" dirty="0"/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58F3652A-2568-9E47-5183-11FC0819E84F}"/>
              </a:ext>
            </a:extLst>
          </p:cNvPr>
          <p:cNvSpPr/>
          <p:nvPr/>
        </p:nvSpPr>
        <p:spPr>
          <a:xfrm>
            <a:off x="7662982" y="2506028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nl-NL" sz="1750" noProof="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Teruglevering</a:t>
            </a:r>
            <a:r>
              <a:rPr lang="nl-NL" sz="1750" noProof="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mogelijk met bestaande aansluiting + nieuwe KV-aansluiting met </a:t>
            </a:r>
            <a:r>
              <a:rPr lang="nl-NL" sz="1750" noProof="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teruglevering</a:t>
            </a:r>
            <a:endParaRPr lang="nl-NL" sz="1750" noProof="0" dirty="0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EF2BCD58-DE28-C340-710A-88A8C097BFB9}"/>
              </a:ext>
            </a:extLst>
          </p:cNvPr>
          <p:cNvSpPr/>
          <p:nvPr/>
        </p:nvSpPr>
        <p:spPr>
          <a:xfrm>
            <a:off x="7661196" y="3231833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nl-NL" sz="1750" noProof="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Stroomafnameovereenkomst (PPA) met </a:t>
            </a:r>
            <a:r>
              <a:rPr lang="nl-NL" sz="1750" noProof="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dakeigenaar</a:t>
            </a:r>
            <a:r>
              <a:rPr lang="nl-NL" sz="1750" noProof="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nl-NL" sz="1750" noProof="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“oude” SDE subsidie, SCE regeling,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nl-NL" sz="1750" noProof="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in business case jaargemiddelde met daarin negatieve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nl-NL" sz="1750" noProof="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prijzen meegerekend</a:t>
            </a:r>
          </a:p>
          <a:p>
            <a:pPr algn="l">
              <a:lnSpc>
                <a:spcPts val="2850"/>
              </a:lnSpc>
              <a:buSzPct val="100000"/>
            </a:pPr>
            <a:endParaRPr lang="en-US" sz="1750" dirty="0">
              <a:solidFill>
                <a:srgbClr val="2C2926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92D65AAA-56C2-D31E-23FE-8241BB180F2F}"/>
              </a:ext>
            </a:extLst>
          </p:cNvPr>
          <p:cNvSpPr/>
          <p:nvPr/>
        </p:nvSpPr>
        <p:spPr>
          <a:xfrm>
            <a:off x="7662982" y="4825008"/>
            <a:ext cx="5939195" cy="1039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nl-NL" sz="1750" noProof="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Stabiele afnemer, met de huidige aansluitingen is 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nl-NL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</a:t>
            </a:r>
            <a:r>
              <a:rPr lang="nl-NL" sz="1750" noProof="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terugcapaciteit</a:t>
            </a:r>
            <a:r>
              <a:rPr lang="nl-NL" sz="1750" noProof="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nl-NL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 het net zeker gesteld </a:t>
            </a:r>
            <a:r>
              <a:rPr lang="nl-NL" sz="1750" noProof="0" dirty="0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     </a:t>
            </a:r>
            <a:endParaRPr lang="nl-NL" sz="1750" noProof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D5F91E-1BA8-EBF8-5328-A8E468A5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49" y="7709248"/>
            <a:ext cx="1925324" cy="16579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7EFA017-0F4B-5827-2ED7-DA8D2D862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5" y="7948449"/>
            <a:ext cx="1586277" cy="153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840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055BE-1BC5-8220-8882-8559D030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0070C0"/>
                </a:solidFill>
                <a:latin typeface="Bricolage Grotesque Semi Bold" panose="020B0604020202020204" charset="0"/>
              </a:rPr>
              <a:t>4. Structuur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8AB318-61AF-22AD-7FFD-BD9BAE00D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750" dirty="0">
                <a:latin typeface="Inter" panose="020B0604020202020204" charset="0"/>
                <a:ea typeface="Inter" panose="020B0604020202020204" charset="0"/>
              </a:rPr>
              <a:t>Inschrijven via Beekse Energie coöperatie: </a:t>
            </a:r>
            <a:r>
              <a:rPr lang="nl-NL" sz="1750" dirty="0">
                <a:solidFill>
                  <a:srgbClr val="0070C0"/>
                </a:solidFill>
                <a:latin typeface="Inter" panose="020B0604020202020204" charset="0"/>
                <a:ea typeface="Inter" panose="020B0604020202020204" charset="0"/>
              </a:rPr>
              <a:t>http://www.beekseenergiecooperatie.nl</a:t>
            </a:r>
          </a:p>
          <a:p>
            <a:r>
              <a:rPr lang="nl-NL" sz="1750" dirty="0">
                <a:latin typeface="Inter" panose="020B0604020202020204" charset="0"/>
                <a:ea typeface="Inter" panose="020B0604020202020204" charset="0"/>
              </a:rPr>
              <a:t>Deelname is mogelijk vanaf een inleg van € 1.000,- voor één participatie/certificaat</a:t>
            </a:r>
          </a:p>
          <a:p>
            <a:r>
              <a:rPr lang="nl-NL" sz="1750" dirty="0">
                <a:latin typeface="Inter" panose="020B0604020202020204" charset="0"/>
                <a:ea typeface="Inter" panose="020B0604020202020204" charset="0"/>
              </a:rPr>
              <a:t>Maximaal 304 participaties</a:t>
            </a:r>
          </a:p>
          <a:p>
            <a:r>
              <a:rPr lang="nl-NL" sz="1750" dirty="0">
                <a:latin typeface="Inter" panose="020B0604020202020204" charset="0"/>
                <a:ea typeface="Inter" panose="020B0604020202020204" charset="0"/>
              </a:rPr>
              <a:t>Er dienen minimaal 16 deelnemers woonachtig te zijn in de postcoderoos </a:t>
            </a:r>
          </a:p>
          <a:p>
            <a:r>
              <a:rPr lang="nl-NL" sz="1750" dirty="0">
                <a:latin typeface="Inter" panose="020B0604020202020204" charset="0"/>
                <a:ea typeface="Inter" panose="020B0604020202020204" charset="0"/>
              </a:rPr>
              <a:t>Overdracht van certificaat is mogelijk </a:t>
            </a:r>
            <a:r>
              <a:rPr lang="nl-NL" sz="1200" dirty="0">
                <a:latin typeface="Inter" panose="020B0604020202020204" charset="0"/>
                <a:ea typeface="Inter" panose="020B0604020202020204" charset="0"/>
              </a:rPr>
              <a:t>(weliswaar gebonden aan voorwaarden: zie artikel 15 van huishoudelijk Reglement)</a:t>
            </a:r>
          </a:p>
          <a:p>
            <a:r>
              <a:rPr lang="nl-NL" sz="1750" dirty="0">
                <a:latin typeface="Inter" panose="020B0604020202020204" charset="0"/>
                <a:ea typeface="Inter" panose="020B0604020202020204" charset="0"/>
              </a:rPr>
              <a:t>Het financiële risico voor leden zal daardoor nooit hoger zijn dan het bedrag dat een lid heeft ingelegd in de coöperatie</a:t>
            </a:r>
          </a:p>
          <a:p>
            <a:endParaRPr lang="nl-NL" sz="1750" dirty="0">
              <a:latin typeface="Inter" panose="020B0604020202020204" charset="0"/>
              <a:ea typeface="Inter" panose="020B0604020202020204" charset="0"/>
            </a:endParaRPr>
          </a:p>
          <a:p>
            <a:pPr marL="0" indent="0">
              <a:buNone/>
            </a:pPr>
            <a:r>
              <a:rPr lang="nl-NL" sz="1750" dirty="0">
                <a:solidFill>
                  <a:srgbClr val="0070C0"/>
                </a:solidFill>
                <a:latin typeface="Inter" panose="020B0604020202020204" charset="0"/>
                <a:ea typeface="Inter" panose="020B0604020202020204" charset="0"/>
              </a:rPr>
              <a:t>Aandachtspunten</a:t>
            </a:r>
          </a:p>
          <a:p>
            <a:r>
              <a:rPr lang="nl-NL" sz="1750" dirty="0">
                <a:latin typeface="Inter" panose="020B0604020202020204" charset="0"/>
                <a:ea typeface="Inter" panose="020B0604020202020204" charset="0"/>
              </a:rPr>
              <a:t>Belegging zonder AFM toezicht</a:t>
            </a:r>
          </a:p>
          <a:p>
            <a:r>
              <a:rPr lang="nl-NL" sz="1750" dirty="0">
                <a:latin typeface="Inter" panose="020B0604020202020204" charset="0"/>
                <a:ea typeface="Inter" panose="020B0604020202020204" charset="0"/>
              </a:rPr>
              <a:t>Belegging is een investering die een particuliere deelnemer moet opgeven in de aangifte inkomstenbelasting onder box 3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C1F69F-FB98-E96C-E956-F98F9A763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49" y="7466694"/>
            <a:ext cx="1925324" cy="16579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6E7A79-6DDD-A42A-3013-8CD485B9C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9" y="7722417"/>
            <a:ext cx="1586277" cy="153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13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2105" y="512445"/>
            <a:ext cx="8101477" cy="582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dirty="0">
                <a:solidFill>
                  <a:srgbClr val="0070C0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5. </a:t>
            </a:r>
            <a:r>
              <a:rPr lang="en-US" sz="3650" dirty="0" err="1">
                <a:solidFill>
                  <a:srgbClr val="0070C0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Vervolgstappen</a:t>
            </a:r>
            <a:endParaRPr lang="en-US" sz="3650" dirty="0">
              <a:solidFill>
                <a:srgbClr val="0070C0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1085669" y="1324443"/>
            <a:ext cx="2329220" cy="291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 err="1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V</a:t>
            </a:r>
            <a:r>
              <a:rPr lang="en-US" sz="1800" dirty="0" err="1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ervolgstappen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1024624" y="2091252"/>
            <a:ext cx="186333" cy="857432"/>
          </a:xfrm>
          <a:prstGeom prst="roundRect">
            <a:avLst>
              <a:gd name="adj" fmla="val 42003"/>
            </a:avLst>
          </a:prstGeom>
          <a:solidFill>
            <a:srgbClr val="FFFFFF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2" name="Text 10"/>
          <p:cNvSpPr/>
          <p:nvPr/>
        </p:nvSpPr>
        <p:spPr>
          <a:xfrm>
            <a:off x="1583621" y="2138326"/>
            <a:ext cx="2329220" cy="291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Due Diligence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535037" y="2570614"/>
            <a:ext cx="6063139" cy="298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Volledig technisch en financieel onderzoek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2104396" y="3218550"/>
            <a:ext cx="2329220" cy="291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Ledenwerving </a:t>
            </a:r>
            <a:r>
              <a:rPr lang="en-US" sz="1800" dirty="0" err="1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en</a:t>
            </a:r>
            <a:r>
              <a:rPr lang="en-US" sz="18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 </a:t>
            </a:r>
            <a:r>
              <a:rPr lang="en-US" sz="1800" dirty="0" err="1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bankfinanciering</a:t>
            </a:r>
            <a:r>
              <a:rPr lang="en-US" sz="18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 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2104396" y="3710394"/>
            <a:ext cx="7656053" cy="298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Minimaal 16 leden voor SCE-subsidie (1 per 5 </a:t>
            </a:r>
            <a:r>
              <a:rPr lang="en-US" sz="14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kWp</a:t>
            </a: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), </a:t>
            </a:r>
            <a:r>
              <a:rPr lang="en-US" sz="14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afronden</a:t>
            </a: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van </a:t>
            </a:r>
            <a:r>
              <a:rPr lang="en-US" sz="14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bancaire</a:t>
            </a: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financiering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3480487" y="5236195"/>
            <a:ext cx="2329220" cy="291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Contractvorming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3471826" y="5619656"/>
            <a:ext cx="6447141" cy="7529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Afspraken met </a:t>
            </a:r>
            <a:r>
              <a:rPr lang="en-US" sz="14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dakeigenaar</a:t>
            </a: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financier </a:t>
            </a:r>
            <a:r>
              <a:rPr lang="en-US" sz="14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</a:t>
            </a: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installateur</a:t>
            </a: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</a:p>
          <a:p>
            <a:pPr marL="0" indent="0" algn="l">
              <a:lnSpc>
                <a:spcPts val="2300"/>
              </a:lnSpc>
              <a:buNone/>
            </a:pPr>
            <a:endParaRPr lang="nl-NL" sz="1450" noProof="0" dirty="0">
              <a:solidFill>
                <a:srgbClr val="2C2926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300"/>
              </a:lnSpc>
              <a:buNone/>
            </a:pPr>
            <a:endParaRPr lang="en-US" sz="1450" dirty="0"/>
          </a:p>
        </p:txBody>
      </p:sp>
      <p:sp>
        <p:nvSpPr>
          <p:cNvPr id="21" name="Text 19"/>
          <p:cNvSpPr/>
          <p:nvPr/>
        </p:nvSpPr>
        <p:spPr>
          <a:xfrm>
            <a:off x="3912841" y="6703301"/>
            <a:ext cx="2329220" cy="291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Realisatie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3935636" y="7103399"/>
            <a:ext cx="5224701" cy="596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Overname bestaande installatie en plaatsing nieuwe panelen</a:t>
            </a:r>
            <a:endParaRPr lang="en-US" sz="145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0D8B1A-A570-F4C3-C9B4-7333CAB99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85" y="7634258"/>
            <a:ext cx="1925324" cy="165793"/>
          </a:xfrm>
          <a:prstGeom prst="rect">
            <a:avLst/>
          </a:prstGeom>
        </p:spPr>
      </p:pic>
      <p:sp>
        <p:nvSpPr>
          <p:cNvPr id="5" name="Text 14">
            <a:extLst>
              <a:ext uri="{FF2B5EF4-FFF2-40B4-BE49-F238E27FC236}">
                <a16:creationId xmlns:a16="http://schemas.microsoft.com/office/drawing/2014/main" id="{0A2E2767-4B9C-C8F5-D454-1CAB0FE483AD}"/>
              </a:ext>
            </a:extLst>
          </p:cNvPr>
          <p:cNvSpPr/>
          <p:nvPr/>
        </p:nvSpPr>
        <p:spPr>
          <a:xfrm>
            <a:off x="2616392" y="4264588"/>
            <a:ext cx="5783699" cy="298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SCE </a:t>
            </a:r>
            <a:r>
              <a:rPr lang="en-US" sz="1450" b="1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subsidie</a:t>
            </a:r>
            <a:r>
              <a:rPr lang="en-US" sz="1450" b="1" dirty="0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 </a:t>
            </a:r>
            <a:r>
              <a:rPr lang="en-US" sz="14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aanvragen</a:t>
            </a:r>
            <a:endParaRPr lang="en-US" sz="1450" dirty="0">
              <a:solidFill>
                <a:srgbClr val="2C2926"/>
              </a:solidFill>
              <a:latin typeface="Inter" pitchFamily="34" charset="0"/>
              <a:ea typeface="Inter" pitchFamily="34" charset="-122"/>
            </a:endParaRPr>
          </a:p>
          <a:p>
            <a:pPr marL="0" indent="0" algn="l">
              <a:lnSpc>
                <a:spcPts val="2300"/>
              </a:lnSpc>
              <a:buNone/>
            </a:pPr>
            <a:r>
              <a:rPr lang="en-US" sz="14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Aanvragen</a:t>
            </a: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 in de </a:t>
            </a:r>
            <a:r>
              <a:rPr lang="en-US" sz="14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periode</a:t>
            </a: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 2 </a:t>
            </a:r>
            <a:r>
              <a:rPr lang="en-US" sz="14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maart</a:t>
            </a: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 – 1 </a:t>
            </a:r>
            <a:r>
              <a:rPr lang="en-US" sz="14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oktober</a:t>
            </a:r>
            <a:endParaRPr lang="en-US" sz="1450" dirty="0">
              <a:solidFill>
                <a:srgbClr val="2C2926"/>
              </a:solidFill>
              <a:latin typeface="Inter" pitchFamily="34" charset="0"/>
              <a:ea typeface="Inter" pitchFamily="34" charset="-122"/>
            </a:endParaRPr>
          </a:p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  </a:t>
            </a:r>
            <a:endParaRPr lang="en-US" sz="1450" dirty="0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F3AFA26D-5317-837E-33A6-CEA0B501E27E}"/>
              </a:ext>
            </a:extLst>
          </p:cNvPr>
          <p:cNvSpPr/>
          <p:nvPr/>
        </p:nvSpPr>
        <p:spPr>
          <a:xfrm>
            <a:off x="1583621" y="3041365"/>
            <a:ext cx="186333" cy="857432"/>
          </a:xfrm>
          <a:prstGeom prst="roundRect">
            <a:avLst>
              <a:gd name="adj" fmla="val 42003"/>
            </a:avLst>
          </a:prstGeom>
          <a:solidFill>
            <a:srgbClr val="FFFFFF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99844975-49DF-6165-E210-23696B634D8D}"/>
              </a:ext>
            </a:extLst>
          </p:cNvPr>
          <p:cNvSpPr/>
          <p:nvPr/>
        </p:nvSpPr>
        <p:spPr>
          <a:xfrm>
            <a:off x="2270651" y="4152939"/>
            <a:ext cx="186333" cy="892109"/>
          </a:xfrm>
          <a:prstGeom prst="roundRect">
            <a:avLst>
              <a:gd name="adj" fmla="val 42003"/>
            </a:avLst>
          </a:prstGeom>
          <a:solidFill>
            <a:srgbClr val="FFFFFF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8" name="Shape 9">
            <a:extLst>
              <a:ext uri="{FF2B5EF4-FFF2-40B4-BE49-F238E27FC236}">
                <a16:creationId xmlns:a16="http://schemas.microsoft.com/office/drawing/2014/main" id="{8519715F-CC78-0A01-3B85-6BE236D3562D}"/>
              </a:ext>
            </a:extLst>
          </p:cNvPr>
          <p:cNvSpPr/>
          <p:nvPr/>
        </p:nvSpPr>
        <p:spPr>
          <a:xfrm>
            <a:off x="2950191" y="5285614"/>
            <a:ext cx="186333" cy="857432"/>
          </a:xfrm>
          <a:prstGeom prst="roundRect">
            <a:avLst>
              <a:gd name="adj" fmla="val 42003"/>
            </a:avLst>
          </a:prstGeom>
          <a:solidFill>
            <a:srgbClr val="FFFFFF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9" name="Shape 9">
            <a:extLst>
              <a:ext uri="{FF2B5EF4-FFF2-40B4-BE49-F238E27FC236}">
                <a16:creationId xmlns:a16="http://schemas.microsoft.com/office/drawing/2014/main" id="{E0D5414F-AD69-A36E-2842-C0E3B773242C}"/>
              </a:ext>
            </a:extLst>
          </p:cNvPr>
          <p:cNvSpPr/>
          <p:nvPr/>
        </p:nvSpPr>
        <p:spPr>
          <a:xfrm>
            <a:off x="3428680" y="6749619"/>
            <a:ext cx="186333" cy="857432"/>
          </a:xfrm>
          <a:prstGeom prst="roundRect">
            <a:avLst>
              <a:gd name="adj" fmla="val 42003"/>
            </a:avLst>
          </a:prstGeom>
          <a:solidFill>
            <a:srgbClr val="FFFFFF"/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7E807788-6A5B-1EB8-8982-BEDC758BF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9" y="7869726"/>
            <a:ext cx="1586277" cy="153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FA35A-535F-54E5-0C6E-E0B42E752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E089C8B0-C08E-D648-234E-C58FCABE0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49" y="0"/>
            <a:ext cx="576072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515A84B1-940B-EC84-1851-952398ABE368}"/>
              </a:ext>
            </a:extLst>
          </p:cNvPr>
          <p:cNvSpPr/>
          <p:nvPr/>
        </p:nvSpPr>
        <p:spPr>
          <a:xfrm>
            <a:off x="6280190" y="2337197"/>
            <a:ext cx="7556421" cy="2466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Investeringsvoorstel</a:t>
            </a: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 Zonne-</a:t>
            </a:r>
            <a:r>
              <a:rPr lang="en-US" sz="4450" dirty="0" err="1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energie</a:t>
            </a: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 Project Manege 't </a:t>
            </a:r>
            <a:r>
              <a:rPr lang="en-US" sz="4450" dirty="0" err="1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Hetjen</a:t>
            </a:r>
            <a:endParaRPr lang="en-US" sz="4450" dirty="0">
              <a:solidFill>
                <a:srgbClr val="2C2926"/>
              </a:solidFill>
              <a:latin typeface="Bricolage Grotesque Semi Bold" pitchFamily="34" charset="0"/>
              <a:ea typeface="Bricolage Grotesque Semi Bold" pitchFamily="34" charset="-122"/>
              <a:cs typeface="Bricolage Grotesque Semi Bold" pitchFamily="34" charset="-12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4450" dirty="0">
              <a:solidFill>
                <a:srgbClr val="2C2926"/>
              </a:solidFill>
              <a:latin typeface="Bricolage Grotesque Semi Bold" pitchFamily="34" charset="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4450" dirty="0">
              <a:solidFill>
                <a:srgbClr val="2C2926"/>
              </a:solidFill>
              <a:latin typeface="Bricolage Grotesque Semi Bold" pitchFamily="34" charset="0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0070C0"/>
                </a:solidFill>
                <a:latin typeface="Bricolage Grotesque Semi Bold" pitchFamily="34" charset="0"/>
              </a:rPr>
              <a:t>Vragen</a:t>
            </a:r>
            <a:r>
              <a:rPr lang="en-US" sz="4450" dirty="0">
                <a:solidFill>
                  <a:srgbClr val="0070C0"/>
                </a:solidFill>
                <a:latin typeface="Bricolage Grotesque Semi Bold" pitchFamily="34" charset="0"/>
              </a:rPr>
              <a:t>?</a:t>
            </a:r>
            <a:endParaRPr lang="en-US" sz="4450" dirty="0">
              <a:solidFill>
                <a:srgbClr val="0070C0"/>
              </a:solidFill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46F3CCCE-806E-034A-8FDE-A8CE13DB1CD7}"/>
              </a:ext>
            </a:extLst>
          </p:cNvPr>
          <p:cNvSpPr/>
          <p:nvPr/>
        </p:nvSpPr>
        <p:spPr>
          <a:xfrm>
            <a:off x="6280190" y="480369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D62972-6B3C-F10E-59E8-27833F99B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02" y="6748960"/>
            <a:ext cx="1925324" cy="16579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B68B769-9482-3109-7392-00F593633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02" y="7301190"/>
            <a:ext cx="1586277" cy="1536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1725475-CC5F-4CAA-A306-52551C864AED}"/>
              </a:ext>
            </a:extLst>
          </p:cNvPr>
          <p:cNvSpPr txBox="1"/>
          <p:nvPr/>
        </p:nvSpPr>
        <p:spPr>
          <a:xfrm>
            <a:off x="9095738" y="7193359"/>
            <a:ext cx="1586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Rico </a:t>
            </a:r>
            <a:r>
              <a:rPr lang="nl-NL" dirty="0" err="1"/>
              <a:t>Berix</a:t>
            </a:r>
            <a:endParaRPr lang="nl-NL" dirty="0"/>
          </a:p>
          <a:p>
            <a:r>
              <a:rPr lang="nl-NL" dirty="0"/>
              <a:t>Paul Penders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7A75DAF-BFCA-152D-AA53-6E7FD5BCE5AF}"/>
              </a:ext>
            </a:extLst>
          </p:cNvPr>
          <p:cNvSpPr txBox="1"/>
          <p:nvPr/>
        </p:nvSpPr>
        <p:spPr>
          <a:xfrm>
            <a:off x="9095738" y="6564294"/>
            <a:ext cx="192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Jan Bijen </a:t>
            </a:r>
          </a:p>
        </p:txBody>
      </p:sp>
    </p:spTree>
    <p:extLst>
      <p:ext uri="{BB962C8B-B14F-4D97-AF65-F5344CB8AC3E}">
        <p14:creationId xmlns:p14="http://schemas.microsoft.com/office/powerpoint/2010/main" val="134865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8166" y="446365"/>
            <a:ext cx="5095280" cy="507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Projectlocatie &amp; Overzicht</a:t>
            </a:r>
            <a:endParaRPr lang="en-US" sz="3150" dirty="0"/>
          </a:p>
        </p:txBody>
      </p:sp>
      <p:sp>
        <p:nvSpPr>
          <p:cNvPr id="3" name="Text 1"/>
          <p:cNvSpPr/>
          <p:nvPr/>
        </p:nvSpPr>
        <p:spPr>
          <a:xfrm>
            <a:off x="568166" y="1359456"/>
            <a:ext cx="2029301" cy="253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Locatie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568166" y="1775341"/>
            <a:ext cx="6549033" cy="519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Manege 't </a:t>
            </a:r>
            <a:r>
              <a:rPr lang="en-US" sz="12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Hetjen</a:t>
            </a:r>
            <a:endParaRPr lang="en-US" sz="1250" dirty="0">
              <a:solidFill>
                <a:srgbClr val="2C2926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sz="12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Platijkweg</a:t>
            </a:r>
            <a:r>
              <a:rPr lang="en-US" sz="12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1, Stein</a:t>
            </a:r>
            <a:endParaRPr lang="en-US" sz="1250" dirty="0"/>
          </a:p>
        </p:txBody>
      </p:sp>
      <p:sp>
        <p:nvSpPr>
          <p:cNvPr id="5" name="Text 3"/>
          <p:cNvSpPr/>
          <p:nvPr/>
        </p:nvSpPr>
        <p:spPr>
          <a:xfrm>
            <a:off x="568166" y="2457212"/>
            <a:ext cx="2029301" cy="253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Projectomvang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568166" y="2873097"/>
            <a:ext cx="6549033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Bestaande installatie: 164 kWp (2019)</a:t>
            </a:r>
            <a:endParaRPr lang="en-US" sz="1250" dirty="0"/>
          </a:p>
        </p:txBody>
      </p:sp>
      <p:sp>
        <p:nvSpPr>
          <p:cNvPr id="7" name="Text 5"/>
          <p:cNvSpPr/>
          <p:nvPr/>
        </p:nvSpPr>
        <p:spPr>
          <a:xfrm>
            <a:off x="568166" y="3189684"/>
            <a:ext cx="6549033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Nieuwe installatie: ca. 80 </a:t>
            </a:r>
            <a:r>
              <a:rPr lang="en-US" sz="12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kWp</a:t>
            </a:r>
            <a:r>
              <a:rPr lang="en-US" sz="12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*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568166" y="3506272"/>
            <a:ext cx="6549033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2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Totale capaciteit: 244 kWp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6760534" y="7405946"/>
            <a:ext cx="6549033" cy="519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nl-NL" sz="1250" noProof="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Manege 't </a:t>
            </a:r>
            <a:r>
              <a:rPr lang="nl-NL" sz="1250" noProof="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Hetjen</a:t>
            </a:r>
            <a:r>
              <a:rPr lang="nl-NL" sz="1250" noProof="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biedt een ideale </a:t>
            </a:r>
            <a:r>
              <a:rPr lang="nl-NL" sz="1250" noProof="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daklocatie</a:t>
            </a:r>
            <a:r>
              <a:rPr lang="nl-NL" sz="1250" noProof="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voor zonne-energie met ruime aansluitcapaciteit en een gegarandeerde (deel)afname door de eigenaar</a:t>
            </a:r>
            <a:r>
              <a:rPr lang="en-US" sz="12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250" dirty="0"/>
          </a:p>
        </p:txBody>
      </p:sp>
      <p:pic>
        <p:nvPicPr>
          <p:cNvPr id="12" name="Afbeelding 11" descr="Afbeelding met gras, boom, Luchtfotografie, buitenshuis&#10;&#10;Door AI gegenereerde inhoud is mogelijk onjuist.">
            <a:extLst>
              <a:ext uri="{FF2B5EF4-FFF2-40B4-BE49-F238E27FC236}">
                <a16:creationId xmlns:a16="http://schemas.microsoft.com/office/drawing/2014/main" id="{D565F807-26A8-9AFE-9E76-88E77797A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576" y="1541123"/>
            <a:ext cx="8268863" cy="5537185"/>
          </a:xfrm>
          <a:prstGeom prst="ellipse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4734EB5-8F00-5DA7-68A3-8B9D9A5A609A}"/>
              </a:ext>
            </a:extLst>
          </p:cNvPr>
          <p:cNvSpPr txBox="1"/>
          <p:nvPr/>
        </p:nvSpPr>
        <p:spPr>
          <a:xfrm>
            <a:off x="424328" y="4067501"/>
            <a:ext cx="3973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* </a:t>
            </a:r>
            <a:r>
              <a:rPr lang="nl-NL" sz="1200" i="1" dirty="0">
                <a:solidFill>
                  <a:srgbClr val="0070C0"/>
                </a:solidFill>
              </a:rPr>
              <a:t>Wordt definitief bepaald na offerte, aanpassingen zijn mogelijk 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B64A9E8-EA75-2BE8-70A1-466D01C06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49" y="7466694"/>
            <a:ext cx="1925324" cy="16579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08E7B32-6D0D-D1BB-4371-C4533C3B2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9" y="7722417"/>
            <a:ext cx="1586277" cy="153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AA20A-90BA-18E5-D06C-424BD983C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52" y="224791"/>
            <a:ext cx="4718684" cy="1920240"/>
          </a:xfrm>
        </p:spPr>
        <p:txBody>
          <a:bodyPr/>
          <a:lstStyle/>
          <a:p>
            <a:r>
              <a:rPr lang="nl-NL" sz="3200" dirty="0">
                <a:solidFill>
                  <a:srgbClr val="0070C0"/>
                </a:solidFill>
                <a:latin typeface="Bricolage Grotesque Semi Bold" panose="020B0604020202020204" charset="0"/>
              </a:rPr>
              <a:t>Inhoudsopgave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015B7A-DE97-2A9C-6F86-E25F9DF3B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8480" y="2724344"/>
            <a:ext cx="7406640" cy="584835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nl-NL" sz="2400" dirty="0">
                <a:latin typeface="Bricolage Grotesque Semi Bold" panose="020B0604020202020204" charset="0"/>
              </a:rPr>
              <a:t>Financiële gegevens 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2400" dirty="0">
                <a:latin typeface="Bricolage Grotesque Semi Bold" panose="020B0604020202020204" charset="0"/>
              </a:rPr>
              <a:t>Technische gegevens 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2400" dirty="0">
                <a:latin typeface="Bricolage Grotesque Semi Bold" panose="020B0604020202020204" charset="0"/>
              </a:rPr>
              <a:t>Risico’s 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2400" dirty="0">
                <a:latin typeface="Bricolage Grotesque Semi Bold" panose="020B0604020202020204" charset="0"/>
              </a:rPr>
              <a:t>Structuur 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2400" dirty="0">
                <a:latin typeface="Bricolage Grotesque Semi Bold" panose="020B0604020202020204" charset="0"/>
              </a:rPr>
              <a:t>Vervolgstappen </a:t>
            </a:r>
          </a:p>
          <a:p>
            <a:pPr marL="0" indent="0">
              <a:buNone/>
            </a:pPr>
            <a:endParaRPr lang="nl-NL" sz="2400" dirty="0">
              <a:latin typeface="Bricolage Grotesque Semi Bold" panose="020B0604020202020204" charset="0"/>
            </a:endParaRPr>
          </a:p>
          <a:p>
            <a:pPr marL="0" indent="0">
              <a:buNone/>
            </a:pPr>
            <a:r>
              <a:rPr lang="nl-NL" sz="2400" dirty="0">
                <a:latin typeface="Bricolage Grotesque Semi Bold" panose="020B0604020202020204" charset="0"/>
              </a:rPr>
              <a:t>           Vragen</a:t>
            </a:r>
          </a:p>
        </p:txBody>
      </p:sp>
      <p:pic>
        <p:nvPicPr>
          <p:cNvPr id="5" name="Afbeelding 4" descr="Afbeelding met grond, mensen, schoeisel, gebouw&#10;&#10;Door AI gegenereerde inhoud is mogelijk onjuist.">
            <a:extLst>
              <a:ext uri="{FF2B5EF4-FFF2-40B4-BE49-F238E27FC236}">
                <a16:creationId xmlns:a16="http://schemas.microsoft.com/office/drawing/2014/main" id="{870B149C-E827-CBA5-B505-75D7C6D3B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525" y="2923653"/>
            <a:ext cx="6315351" cy="4202579"/>
          </a:xfrm>
          <a:prstGeom prst="flowChartOnlineStorage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F80811F-3237-BBD5-1A39-E729267ADEA9}"/>
              </a:ext>
            </a:extLst>
          </p:cNvPr>
          <p:cNvSpPr txBox="1"/>
          <p:nvPr/>
        </p:nvSpPr>
        <p:spPr>
          <a:xfrm>
            <a:off x="6678202" y="7126232"/>
            <a:ext cx="550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Disclaimer: </a:t>
            </a:r>
          </a:p>
          <a:p>
            <a:r>
              <a:rPr lang="nl-NL" i="1" dirty="0">
                <a:solidFill>
                  <a:srgbClr val="FF0000"/>
                </a:solidFill>
              </a:rPr>
              <a:t>het gaat om een investering zonder toezicht van AFM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48E044-0A90-A0C3-8CD0-6C405DCBD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49" y="7466694"/>
            <a:ext cx="1925324" cy="16579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06014E9-CD31-81A6-AE2E-AECCCF74C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0" y="7751183"/>
            <a:ext cx="1586277" cy="153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48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9403" y="540493"/>
            <a:ext cx="122624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070C0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1. </a:t>
            </a:r>
            <a:r>
              <a:rPr lang="nl-NL" sz="4450" noProof="0" dirty="0">
                <a:solidFill>
                  <a:srgbClr val="0070C0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Financiële gegevens</a:t>
            </a:r>
            <a:endParaRPr lang="en-US" sz="4450" dirty="0">
              <a:solidFill>
                <a:srgbClr val="0070C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956679"/>
            <a:ext cx="329541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36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€221.400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1023818" y="39884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Overname bestaand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31960" y="4488528"/>
            <a:ext cx="329541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Bestaande PV-installatie van 164 kWp uit 2019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4125278" y="2956679"/>
            <a:ext cx="316444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3600" dirty="0">
                <a:solidFill>
                  <a:srgbClr val="2C2926"/>
                </a:solidFill>
                <a:latin typeface="Bricolage Grotesque Semi Bold" pitchFamily="34" charset="0"/>
              </a:rPr>
              <a:t>€82.600</a:t>
            </a:r>
          </a:p>
        </p:txBody>
      </p:sp>
      <p:sp>
        <p:nvSpPr>
          <p:cNvPr id="7" name="Text 5"/>
          <p:cNvSpPr/>
          <p:nvPr/>
        </p:nvSpPr>
        <p:spPr>
          <a:xfrm>
            <a:off x="4289822" y="39884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Nieuwe installatie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4493271" y="4519100"/>
            <a:ext cx="316444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Nieuwe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 80kWp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installatie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incl.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netaansluiting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bekabeling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ontwikkelkosten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dakhuur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8980943" y="39482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Totaal</a:t>
            </a: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 Project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456884" y="4478893"/>
            <a:ext cx="30481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8759548" y="2945442"/>
            <a:ext cx="356330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3600" dirty="0">
                <a:solidFill>
                  <a:srgbClr val="2C2926"/>
                </a:solidFill>
                <a:latin typeface="Bricolage Grotesque Semi Bold" pitchFamily="34" charset="0"/>
              </a:rPr>
              <a:t>€304.000</a:t>
            </a:r>
          </a:p>
        </p:txBody>
      </p:sp>
      <p:sp>
        <p:nvSpPr>
          <p:cNvPr id="14" name="Text 12"/>
          <p:cNvSpPr/>
          <p:nvPr/>
        </p:nvSpPr>
        <p:spPr>
          <a:xfrm>
            <a:off x="9485645" y="4557275"/>
            <a:ext cx="398297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Gecombineerde investering voor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beide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installaties</a:t>
            </a:r>
            <a:endParaRPr lang="en-US" sz="175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312B874-6CD0-B50A-99E6-9DC59DFDB7CC}"/>
              </a:ext>
            </a:extLst>
          </p:cNvPr>
          <p:cNvSpPr txBox="1"/>
          <p:nvPr/>
        </p:nvSpPr>
        <p:spPr>
          <a:xfrm>
            <a:off x="893852" y="1910993"/>
            <a:ext cx="5208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latin typeface="Bricolage Grotesque Semi Bold" panose="020B0604020202020204" charset="0"/>
              </a:rPr>
              <a:t>De investering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2A75CB4-C7DC-DE78-F9E3-139491436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49" y="7466694"/>
            <a:ext cx="1925324" cy="16579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4A0E41E-7607-586C-F219-DB346A612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9" y="7722417"/>
            <a:ext cx="1586277" cy="153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DAC01C4A-E27C-9E28-CB17-18DF989E7985}"/>
              </a:ext>
            </a:extLst>
          </p:cNvPr>
          <p:cNvCxnSpPr/>
          <p:nvPr/>
        </p:nvCxnSpPr>
        <p:spPr>
          <a:xfrm>
            <a:off x="7582328" y="3330892"/>
            <a:ext cx="1315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18273"/>
            <a:ext cx="81849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Subsidieregeling &amp; Exploitatie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793790" y="2580680"/>
            <a:ext cx="6407944" cy="2648783"/>
          </a:xfrm>
          <a:prstGeom prst="roundRect">
            <a:avLst>
              <a:gd name="adj" fmla="val 3597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4" name="Text 2"/>
          <p:cNvSpPr/>
          <p:nvPr/>
        </p:nvSpPr>
        <p:spPr>
          <a:xfrm>
            <a:off x="1028224" y="2815114"/>
            <a:ext cx="42383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Bestaande installatie (164 kWp)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3305532"/>
            <a:ext cx="5939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9,6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jaar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* resterende SDE+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subsidie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028224" y="3747730"/>
            <a:ext cx="5939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Fasebedrag: €0,107/kWh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028224" y="4189928"/>
            <a:ext cx="5939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Uitgangspunt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950 vollasturen per jaar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1028224" y="4632127"/>
            <a:ext cx="5939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Jaarlijkse opbrengst: ca. 144.000 kWh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8548" y="2580680"/>
            <a:ext cx="6408063" cy="2648783"/>
          </a:xfrm>
          <a:prstGeom prst="roundRect">
            <a:avLst>
              <a:gd name="adj" fmla="val 3597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0" name="Text 8"/>
          <p:cNvSpPr/>
          <p:nvPr/>
        </p:nvSpPr>
        <p:spPr>
          <a:xfrm>
            <a:off x="7662982" y="2815114"/>
            <a:ext cx="37192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Nieuwe installatie (80kWp)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662982" y="3305532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 jaar nieuwe SCE subsidie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662982" y="3747730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Fasebedrag: €0,127/kWh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662982" y="4189928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Uitgangspunt: 900 vollasturen per jaar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662982" y="4632127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Jaarlijkse opbrengst: ca. 72.000kWh *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93788" y="5781320"/>
            <a:ext cx="13042821" cy="1326713"/>
          </a:xfrm>
          <a:prstGeom prst="roundRect">
            <a:avLst>
              <a:gd name="adj" fmla="val 7181"/>
            </a:avLst>
          </a:prstGeom>
          <a:solidFill>
            <a:srgbClr val="DFAB58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7" name="Text 14"/>
          <p:cNvSpPr/>
          <p:nvPr/>
        </p:nvSpPr>
        <p:spPr>
          <a:xfrm>
            <a:off x="1275754" y="6081775"/>
            <a:ext cx="120788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Voor de SCE-regeling is minimaal 1 coöperatielid per 5 </a:t>
            </a:r>
            <a:r>
              <a:rPr lang="en-US" sz="17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kWp</a:t>
            </a: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benodigd</a:t>
            </a: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7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woonachtig</a:t>
            </a: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in de </a:t>
            </a:r>
            <a:r>
              <a:rPr lang="en-US" sz="17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postcoderoos</a:t>
            </a: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van het project. Voor de nieuwe installatie betekent dit minimaal 16 </a:t>
            </a:r>
            <a:r>
              <a:rPr lang="en-US" sz="17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leden</a:t>
            </a: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binnen</a:t>
            </a: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17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postcoderoos</a:t>
            </a: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909EA0A-F877-3C71-54BD-1C445F73C554}"/>
              </a:ext>
            </a:extLst>
          </p:cNvPr>
          <p:cNvSpPr txBox="1"/>
          <p:nvPr/>
        </p:nvSpPr>
        <p:spPr>
          <a:xfrm>
            <a:off x="7755448" y="7131489"/>
            <a:ext cx="478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*</a:t>
            </a:r>
            <a:r>
              <a:rPr lang="nl-NL" dirty="0"/>
              <a:t> </a:t>
            </a:r>
            <a:r>
              <a:rPr lang="nl-NL" sz="1200" i="1" dirty="0">
                <a:solidFill>
                  <a:srgbClr val="0070C0"/>
                </a:solidFill>
              </a:rPr>
              <a:t>Wordt definitief bepaald na offerte, aanpassingen zijn mogelijk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BB8288D-CD26-C1DF-83EF-2BFF524689FA}"/>
              </a:ext>
            </a:extLst>
          </p:cNvPr>
          <p:cNvSpPr txBox="1"/>
          <p:nvPr/>
        </p:nvSpPr>
        <p:spPr>
          <a:xfrm>
            <a:off x="729264" y="7184203"/>
            <a:ext cx="4157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>
                <a:solidFill>
                  <a:srgbClr val="0070C0"/>
                </a:solidFill>
              </a:rPr>
              <a:t>* Looptijd wordt korter: is afhankelijk van overname datum 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975B63B1-8DF1-A0EF-0962-6AE3C127F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96" y="7682004"/>
            <a:ext cx="1925324" cy="16579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E3D2BAB4-4C49-AF04-028E-9FA747916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480" y="7823186"/>
            <a:ext cx="1586277" cy="153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30084"/>
            <a:ext cx="104885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Opbrengstmodel Bestaande Installatie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579025"/>
            <a:ext cx="4196358" cy="2955608"/>
          </a:xfrm>
          <a:prstGeom prst="roundRect">
            <a:avLst>
              <a:gd name="adj" fmla="val 3223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F8ECD3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5" name="Text 2"/>
          <p:cNvSpPr/>
          <p:nvPr/>
        </p:nvSpPr>
        <p:spPr>
          <a:xfrm>
            <a:off x="1051084" y="4836319"/>
            <a:ext cx="368177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Directe levering aan eigenaar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51084" y="5681067"/>
            <a:ext cx="36817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Ca. 40.000 kWh à €0,10/kWh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51084" y="6180058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Dakeigenaar wordt lid van de coöperatie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4579025"/>
            <a:ext cx="4196358" cy="2955608"/>
          </a:xfrm>
          <a:prstGeom prst="roundRect">
            <a:avLst>
              <a:gd name="adj" fmla="val 3223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F8ECD3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9" name="Text 6"/>
          <p:cNvSpPr/>
          <p:nvPr/>
        </p:nvSpPr>
        <p:spPr>
          <a:xfrm>
            <a:off x="5474256" y="4836319"/>
            <a:ext cx="29445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Teruglevering aan net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5474256" y="5326737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104.000 kWh met SDE+ vergoeding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474256" y="6188631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€0,107/kWh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fasebedrag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op teruggeleverde stroom</a:t>
            </a:r>
            <a:endParaRPr lang="en-US" sz="1750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EE7223B3-A99D-1982-27AE-B08643B9F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49" y="7863309"/>
            <a:ext cx="1925324" cy="16579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C519699-6345-7D93-B1C8-880E09014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480" y="7823186"/>
            <a:ext cx="1586277" cy="153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6503" y="468630"/>
            <a:ext cx="7231975" cy="532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50" dirty="0" err="1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Opbrengstmodel</a:t>
            </a:r>
            <a:r>
              <a:rPr lang="en-US" sz="33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 </a:t>
            </a:r>
            <a:r>
              <a:rPr lang="en-US" sz="3350" dirty="0" err="1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nieuwe</a:t>
            </a:r>
            <a:r>
              <a:rPr lang="en-US" sz="33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 Installatie</a:t>
            </a:r>
            <a:endParaRPr lang="en-US" sz="3350" dirty="0"/>
          </a:p>
        </p:txBody>
      </p:sp>
      <p:sp>
        <p:nvSpPr>
          <p:cNvPr id="3" name="Text 1"/>
          <p:cNvSpPr/>
          <p:nvPr/>
        </p:nvSpPr>
        <p:spPr>
          <a:xfrm>
            <a:off x="596503" y="1427202"/>
            <a:ext cx="2178844" cy="266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SCE-subsidieregeling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596503" y="1863804"/>
            <a:ext cx="6510814" cy="545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 nieuwe installatie van 80 kWp valt onder de gunstige SCE-regeling (Subsidieregeling Coöperatieve Energieopwekking).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596503" y="2562701"/>
            <a:ext cx="6510814" cy="272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Volledige teruglevering aan het net </a:t>
            </a:r>
            <a:r>
              <a:rPr lang="en-US" sz="130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d.m.v.</a:t>
            </a:r>
            <a:r>
              <a:rPr lang="en-US" sz="13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30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kleinverbruiksaansluiting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596503" y="2895124"/>
            <a:ext cx="6510814" cy="272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Subsidie van €0,127/kWh gedurende 15 </a:t>
            </a:r>
            <a:r>
              <a:rPr lang="en-US" sz="130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jaar</a:t>
            </a:r>
            <a:r>
              <a:rPr lang="en-US" sz="13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900" dirty="0">
                <a:solidFill>
                  <a:srgbClr val="2C2926"/>
                </a:solidFill>
                <a:highlight>
                  <a:srgbClr val="FFFF00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(</a:t>
            </a:r>
            <a:r>
              <a:rPr lang="en-US" sz="900" dirty="0" err="1">
                <a:solidFill>
                  <a:srgbClr val="2C2926"/>
                </a:solidFill>
                <a:highlight>
                  <a:srgbClr val="FFFF00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nog</a:t>
            </a:r>
            <a:r>
              <a:rPr lang="en-US" sz="900" dirty="0">
                <a:solidFill>
                  <a:srgbClr val="2C2926"/>
                </a:solidFill>
                <a:highlight>
                  <a:srgbClr val="FFFF00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900" dirty="0" err="1">
                <a:solidFill>
                  <a:srgbClr val="2C2926"/>
                </a:solidFill>
                <a:highlight>
                  <a:srgbClr val="FFFF00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aan</a:t>
            </a:r>
            <a:r>
              <a:rPr lang="en-US" sz="900" dirty="0">
                <a:solidFill>
                  <a:srgbClr val="2C2926"/>
                </a:solidFill>
                <a:highlight>
                  <a:srgbClr val="FFFF00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900" dirty="0" err="1">
                <a:solidFill>
                  <a:srgbClr val="2C2926"/>
                </a:solidFill>
                <a:highlight>
                  <a:srgbClr val="FFFF00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te</a:t>
            </a:r>
            <a:r>
              <a:rPr lang="en-US" sz="900" dirty="0">
                <a:solidFill>
                  <a:srgbClr val="2C2926"/>
                </a:solidFill>
                <a:highlight>
                  <a:srgbClr val="FFFF00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900" dirty="0" err="1">
                <a:solidFill>
                  <a:srgbClr val="2C2926"/>
                </a:solidFill>
                <a:highlight>
                  <a:srgbClr val="FFFF00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vragen</a:t>
            </a:r>
            <a:r>
              <a:rPr lang="en-US" sz="13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96503" y="3227546"/>
            <a:ext cx="6510814" cy="272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Eigen netaansluiting van 3 x 80 A (reeds gerealiseerd)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7335240" y="6661266"/>
            <a:ext cx="6510814" cy="545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 SCE-regeling stimuleert lokale betrokkenheid en vereist minimaal 16 leden voor dit project.</a:t>
            </a:r>
            <a:endParaRPr lang="en-US" sz="1300" dirty="0"/>
          </a:p>
        </p:txBody>
      </p:sp>
      <p:pic>
        <p:nvPicPr>
          <p:cNvPr id="11" name="Afbeelding 10" descr="Afbeelding met grond, mensen, schoeisel, gebouw&#10;&#10;Door AI gegenereerde inhoud is mogelijk onjuist.">
            <a:extLst>
              <a:ext uri="{FF2B5EF4-FFF2-40B4-BE49-F238E27FC236}">
                <a16:creationId xmlns:a16="http://schemas.microsoft.com/office/drawing/2014/main" id="{F045E783-7D5B-EA11-E1CD-F3BBFE02F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057" y="2136575"/>
            <a:ext cx="6315351" cy="4202579"/>
          </a:xfrm>
          <a:prstGeom prst="flowChartOnlineStorage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8327FD7-B525-FF39-7CDC-728CD3C22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49" y="7760970"/>
            <a:ext cx="1925324" cy="16579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F9FC154-05CB-137C-FC4E-0C3A68282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9" y="8016556"/>
            <a:ext cx="1586277" cy="153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8670" y="619720"/>
            <a:ext cx="6242328" cy="704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Financieringsstructuur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7215483" y="-251441"/>
            <a:ext cx="30480" cy="5223748"/>
          </a:xfrm>
          <a:prstGeom prst="roundRect">
            <a:avLst>
              <a:gd name="adj" fmla="val 310545"/>
            </a:avLst>
          </a:prstGeom>
          <a:solidFill>
            <a:srgbClr val="F8ECD3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5" name="Shape 3"/>
          <p:cNvSpPr/>
          <p:nvPr/>
        </p:nvSpPr>
        <p:spPr>
          <a:xfrm>
            <a:off x="7061716" y="1774627"/>
            <a:ext cx="506968" cy="506968"/>
          </a:xfrm>
          <a:prstGeom prst="roundRect">
            <a:avLst>
              <a:gd name="adj" fmla="val 18671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6" name="Text 4"/>
          <p:cNvSpPr/>
          <p:nvPr/>
        </p:nvSpPr>
        <p:spPr>
          <a:xfrm>
            <a:off x="57346" y="1859042"/>
            <a:ext cx="338018" cy="422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5"/>
          <p:cNvSpPr/>
          <p:nvPr/>
        </p:nvSpPr>
        <p:spPr>
          <a:xfrm>
            <a:off x="389712" y="1842739"/>
            <a:ext cx="4589264" cy="352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Financiering bestaande installatie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688895" y="2910097"/>
            <a:ext cx="5399723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80% vreemd vermogen (€177.120)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688895" y="3273147"/>
            <a:ext cx="5399723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20% eigen vermogen (€44.280)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688894" y="3707292"/>
            <a:ext cx="5399723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Looptijd lening: 10 jaar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688893" y="4120052"/>
            <a:ext cx="5399723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Rentepercentage: 4,35%</a:t>
            </a:r>
          </a:p>
          <a:p>
            <a:pPr marL="342900" indent="-342900" algn="l">
              <a:lnSpc>
                <a:spcPts val="2800"/>
              </a:lnSpc>
              <a:buSzPct val="100000"/>
              <a:buChar char="•"/>
            </a:pPr>
            <a:endParaRPr lang="en-US" sz="1750" dirty="0">
              <a:solidFill>
                <a:srgbClr val="2C2926"/>
              </a:solidFill>
              <a:latin typeface="Inter" pitchFamily="34" charset="0"/>
              <a:ea typeface="Inter" pitchFamily="34" charset="-122"/>
            </a:endParaRPr>
          </a:p>
          <a:p>
            <a:pPr marL="342900" indent="-342900" algn="l">
              <a:lnSpc>
                <a:spcPts val="2800"/>
              </a:lnSpc>
              <a:buSzPct val="100000"/>
              <a:buChar char="•"/>
            </a:pPr>
            <a:endParaRPr lang="en-US" sz="1750" dirty="0">
              <a:solidFill>
                <a:srgbClr val="2C2926"/>
              </a:solidFill>
              <a:latin typeface="Inter" pitchFamily="34" charset="0"/>
              <a:ea typeface="Inter" pitchFamily="34" charset="-122"/>
            </a:endParaRPr>
          </a:p>
          <a:p>
            <a:pPr marL="342900" indent="-342900" algn="l">
              <a:lnSpc>
                <a:spcPts val="2800"/>
              </a:lnSpc>
              <a:buSzPct val="100000"/>
              <a:buChar char="•"/>
            </a:pPr>
            <a:endParaRPr lang="en-US" sz="1750" dirty="0">
              <a:solidFill>
                <a:srgbClr val="2C2926"/>
              </a:solidFill>
              <a:latin typeface="Inter" pitchFamily="34" charset="0"/>
              <a:ea typeface="Inter" pitchFamily="34" charset="-122"/>
            </a:endParaRPr>
          </a:p>
          <a:p>
            <a:pPr algn="l">
              <a:lnSpc>
                <a:spcPts val="2800"/>
              </a:lnSpc>
              <a:buSzPct val="100000"/>
            </a:pP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Totale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 </a:t>
            </a:r>
            <a:r>
              <a:rPr lang="en-US" sz="1750" dirty="0" err="1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investering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: 		€.304.000</a:t>
            </a:r>
          </a:p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EV: 20%				€   60.380</a:t>
            </a:r>
          </a:p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</a:rPr>
              <a:t>VV: 80%				€.241.620</a:t>
            </a:r>
          </a:p>
          <a:p>
            <a:pPr>
              <a:lnSpc>
                <a:spcPts val="2800"/>
              </a:lnSpc>
              <a:buSzPct val="100000"/>
            </a:pPr>
            <a:endParaRPr lang="en-US" sz="1750" dirty="0">
              <a:solidFill>
                <a:srgbClr val="2C2926"/>
              </a:solidFill>
              <a:latin typeface="Inter" pitchFamily="34" charset="0"/>
              <a:ea typeface="Inter" pitchFamily="34" charset="-122"/>
            </a:endParaRPr>
          </a:p>
          <a:p>
            <a:pPr marL="342900" indent="-342900" algn="l">
              <a:lnSpc>
                <a:spcPts val="2800"/>
              </a:lnSpc>
              <a:buSzPct val="100000"/>
              <a:buChar char="•"/>
            </a:pPr>
            <a:endParaRPr lang="en-US" sz="1750" dirty="0">
              <a:solidFill>
                <a:srgbClr val="2C2926"/>
              </a:solidFill>
              <a:latin typeface="Inter" pitchFamily="34" charset="0"/>
              <a:ea typeface="Inter" pitchFamily="34" charset="-122"/>
            </a:endParaRPr>
          </a:p>
          <a:p>
            <a:pPr>
              <a:lnSpc>
                <a:spcPts val="2800"/>
              </a:lnSpc>
              <a:buSzPct val="100000"/>
            </a:pPr>
            <a:endParaRPr lang="en-US" sz="1750" dirty="0"/>
          </a:p>
          <a:p>
            <a:pPr algn="l">
              <a:lnSpc>
                <a:spcPts val="2800"/>
              </a:lnSpc>
              <a:buSzPct val="100000"/>
            </a:pPr>
            <a:endParaRPr lang="en-US" sz="1750" dirty="0">
              <a:solidFill>
                <a:srgbClr val="2C2926"/>
              </a:solidFill>
              <a:latin typeface="Inter" pitchFamily="34" charset="0"/>
              <a:ea typeface="Inter" pitchFamily="34" charset="-122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014872" y="1842739"/>
            <a:ext cx="338018" cy="422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5" name="Text 13"/>
          <p:cNvSpPr/>
          <p:nvPr/>
        </p:nvSpPr>
        <p:spPr>
          <a:xfrm>
            <a:off x="8695551" y="1815388"/>
            <a:ext cx="4133374" cy="352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Financiering nieuwe installatie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8315934" y="2982457"/>
            <a:ext cx="5399723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80% vreemd vermogen (€66.080)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8352890" y="3394454"/>
            <a:ext cx="5399723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20% eigen vermogen (€16.520)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8352890" y="3789888"/>
            <a:ext cx="5399723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Looptijd lening: 15 jaar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8352890" y="4206240"/>
            <a:ext cx="5399723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Rentepercentage: 4,5%</a:t>
            </a:r>
          </a:p>
          <a:p>
            <a:pPr marL="342900" indent="-342900" algn="l">
              <a:lnSpc>
                <a:spcPts val="2800"/>
              </a:lnSpc>
              <a:buSzPct val="100000"/>
              <a:buChar char="•"/>
            </a:pPr>
            <a:endParaRPr lang="en-US" sz="1750" dirty="0">
              <a:solidFill>
                <a:srgbClr val="2C2926"/>
              </a:solidFill>
              <a:latin typeface="Inter" pitchFamily="34" charset="0"/>
              <a:ea typeface="Inter" pitchFamily="34" charset="-122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619661" y="5359194"/>
            <a:ext cx="6695539" cy="678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28" name="Linkeraccolade 27">
            <a:extLst>
              <a:ext uri="{FF2B5EF4-FFF2-40B4-BE49-F238E27FC236}">
                <a16:creationId xmlns:a16="http://schemas.microsoft.com/office/drawing/2014/main" id="{E8EAAE9B-3C19-2861-309D-3D5C5010DA39}"/>
              </a:ext>
            </a:extLst>
          </p:cNvPr>
          <p:cNvSpPr/>
          <p:nvPr/>
        </p:nvSpPr>
        <p:spPr>
          <a:xfrm>
            <a:off x="175004" y="2572152"/>
            <a:ext cx="429416" cy="38931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88C5A87-ECAE-8210-280A-CAAF97AD19AE}"/>
              </a:ext>
            </a:extLst>
          </p:cNvPr>
          <p:cNvSpPr txBox="1"/>
          <p:nvPr/>
        </p:nvSpPr>
        <p:spPr>
          <a:xfrm>
            <a:off x="374815" y="6930223"/>
            <a:ext cx="7284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400" dirty="0">
                <a:solidFill>
                  <a:srgbClr val="0070C0"/>
                </a:solidFill>
              </a:rPr>
              <a:t>Lening en EV zijn afhankelijk van bedrag dat opgehaald wordt bij de leden, 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solidFill>
                  <a:srgbClr val="0070C0"/>
                </a:solidFill>
              </a:rPr>
              <a:t>De condities van de  bankfinanciering worden vervolgens met bank    </a:t>
            </a:r>
          </a:p>
          <a:p>
            <a:r>
              <a:rPr lang="nl-NL" sz="1400" dirty="0">
                <a:solidFill>
                  <a:srgbClr val="0070C0"/>
                </a:solidFill>
              </a:rPr>
              <a:t>       onderhandeld 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4A38C7A-A4C6-59F6-49DC-AA8A2A4653BA}"/>
              </a:ext>
            </a:extLst>
          </p:cNvPr>
          <p:cNvSpPr txBox="1"/>
          <p:nvPr/>
        </p:nvSpPr>
        <p:spPr>
          <a:xfrm>
            <a:off x="914400" y="2496620"/>
            <a:ext cx="336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Investering: €221.400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59D48E8-9CE3-91D3-7978-6CD46742D20A}"/>
              </a:ext>
            </a:extLst>
          </p:cNvPr>
          <p:cNvSpPr txBox="1"/>
          <p:nvPr/>
        </p:nvSpPr>
        <p:spPr>
          <a:xfrm>
            <a:off x="8661114" y="2540765"/>
            <a:ext cx="336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Investering: €82.600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1EE538-F4F3-7A3C-12E5-45371A248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18" y="7884450"/>
            <a:ext cx="1925324" cy="1657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76921C4-27E0-5DF1-8399-95D178F3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29" y="1529818"/>
            <a:ext cx="348943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Beide installatie ( 239kWp) – looptijd 10 jaar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Afbeelding 9" descr="Afbeelding met paard, Paardrijsport, rijden, Paardenuitrusting&#10;&#10;Door AI gegenereerde inhoud is mogelijk onjuist.">
            <a:extLst>
              <a:ext uri="{FF2B5EF4-FFF2-40B4-BE49-F238E27FC236}">
                <a16:creationId xmlns:a16="http://schemas.microsoft.com/office/drawing/2014/main" id="{F8FE9C4E-4C03-E54A-62DE-3B92C8E1E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762" y="4113052"/>
            <a:ext cx="5486400" cy="3657600"/>
          </a:xfrm>
          <a:prstGeom prst="ellipse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64AB574-017C-BBAA-CC76-CDB7BE4D2F61}"/>
              </a:ext>
            </a:extLst>
          </p:cNvPr>
          <p:cNvSpPr txBox="1"/>
          <p:nvPr/>
        </p:nvSpPr>
        <p:spPr>
          <a:xfrm>
            <a:off x="505820" y="339047"/>
            <a:ext cx="5525110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350" dirty="0">
                <a:solidFill>
                  <a:srgbClr val="2C2926"/>
                </a:solidFill>
                <a:latin typeface="Bricolage Grotesque Semi Bold" pitchFamily="34" charset="0"/>
              </a:rPr>
              <a:t>Projectrendement</a:t>
            </a:r>
            <a:r>
              <a:rPr lang="nl-NL" dirty="0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D0311C1-0608-12D4-D6A8-6C94E612E843}"/>
              </a:ext>
            </a:extLst>
          </p:cNvPr>
          <p:cNvSpPr txBox="1"/>
          <p:nvPr/>
        </p:nvSpPr>
        <p:spPr>
          <a:xfrm>
            <a:off x="708917" y="3678945"/>
            <a:ext cx="731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Uitkering per certificaat van €1.000: </a:t>
            </a:r>
          </a:p>
          <a:p>
            <a:r>
              <a:rPr lang="nl-NL" dirty="0"/>
              <a:t>verwacht ca. € 116/ jaar gemiddeld</a:t>
            </a:r>
          </a:p>
          <a:p>
            <a:r>
              <a:rPr lang="nl-NL" dirty="0"/>
              <a:t> (jaar 1 verwacht € 33,- welk elk jaar toeneemt met een max van €169 in jaar 9)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39E620E-0F23-3297-CB8A-3B92B822A9FC}"/>
              </a:ext>
            </a:extLst>
          </p:cNvPr>
          <p:cNvSpPr txBox="1"/>
          <p:nvPr/>
        </p:nvSpPr>
        <p:spPr>
          <a:xfrm>
            <a:off x="708917" y="2804844"/>
            <a:ext cx="468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Project rendement: 			5,1%</a:t>
            </a:r>
          </a:p>
          <a:p>
            <a:r>
              <a:rPr lang="nl-NL" dirty="0"/>
              <a:t>Rendement op Eigen Vermogen: 	6,5%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B52EF8B-B898-49A0-83AE-3B98D2566497}"/>
              </a:ext>
            </a:extLst>
          </p:cNvPr>
          <p:cNvSpPr txBox="1"/>
          <p:nvPr/>
        </p:nvSpPr>
        <p:spPr>
          <a:xfrm>
            <a:off x="616449" y="2129091"/>
            <a:ext cx="4561726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buNone/>
            </a:pPr>
            <a:r>
              <a:rPr lang="nl-NL" sz="1800" kern="100" dirty="0">
                <a:solidFill>
                  <a:srgbClr val="0070C0"/>
                </a:solidFill>
                <a:effectLst/>
              </a:rPr>
              <a:t>Bij VV-EV: 80%-20%</a:t>
            </a:r>
            <a:endParaRPr lang="nl-NL" sz="1800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FC1B7A6-9C9A-4687-3044-768745F14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49" y="7466694"/>
            <a:ext cx="1925324" cy="16579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C0F156C-4FFB-6072-DC1D-84E7A4E90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9" y="7722417"/>
            <a:ext cx="1586277" cy="153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736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a10b80-93d1-4fe5-a7e3-88b70fee0f91" xsi:nil="true"/>
    <lcf76f155ced4ddcb4097134ff3c332f xmlns="c5cc4b27-023b-4848-bc9f-22a4a8e1c1c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8E836E261A0A428A592A8CB99E12FC" ma:contentTypeVersion="13" ma:contentTypeDescription="Een nieuw document maken." ma:contentTypeScope="" ma:versionID="82ae46080ec0a26e4066576ff9bd4ddf">
  <xsd:schema xmlns:xsd="http://www.w3.org/2001/XMLSchema" xmlns:xs="http://www.w3.org/2001/XMLSchema" xmlns:p="http://schemas.microsoft.com/office/2006/metadata/properties" xmlns:ns2="c5cc4b27-023b-4848-bc9f-22a4a8e1c1cd" xmlns:ns3="68a10b80-93d1-4fe5-a7e3-88b70fee0f91" targetNamespace="http://schemas.microsoft.com/office/2006/metadata/properties" ma:root="true" ma:fieldsID="8781a9bf9898886cfbfcd9872d1b84b6" ns2:_="" ns3:_="">
    <xsd:import namespace="c5cc4b27-023b-4848-bc9f-22a4a8e1c1cd"/>
    <xsd:import namespace="68a10b80-93d1-4fe5-a7e3-88b70fee0f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c4b27-023b-4848-bc9f-22a4a8e1c1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a8c1379d-c94b-4f3f-ad2c-40eae174b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0b80-93d1-4fe5-a7e3-88b70fee0f9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4d2f7c3-13c0-4692-ade8-e78df8d85ed2}" ma:internalName="TaxCatchAll" ma:showField="CatchAllData" ma:web="68a10b80-93d1-4fe5-a7e3-88b70fee0f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01BE82-797B-4CDC-B183-64FD86E098A6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c5cc4b27-023b-4848-bc9f-22a4a8e1c1cd"/>
    <ds:schemaRef ds:uri="http://www.w3.org/XML/1998/namespace"/>
    <ds:schemaRef ds:uri="http://schemas.microsoft.com/office/2006/documentManagement/types"/>
    <ds:schemaRef ds:uri="http://purl.org/dc/dcmitype/"/>
    <ds:schemaRef ds:uri="68a10b80-93d1-4fe5-a7e3-88b70fee0f9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3AD6574-6EAC-4A07-AAFF-9E08DE560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cc4b27-023b-4848-bc9f-22a4a8e1c1cd"/>
    <ds:schemaRef ds:uri="68a10b80-93d1-4fe5-a7e3-88b70fee0f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5094E8-C08F-48DA-82F3-BEA11C36EB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934</Words>
  <Application>Microsoft Office PowerPoint</Application>
  <PresentationFormat>Aangepast</PresentationFormat>
  <Paragraphs>163</Paragraphs>
  <Slides>16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Bricolage Grotesque Semi Bold</vt:lpstr>
      <vt:lpstr>Aptos</vt:lpstr>
      <vt:lpstr>Inter</vt:lpstr>
      <vt:lpstr>Office 2013 - 2022 Thema</vt:lpstr>
      <vt:lpstr>PowerPoint-presentatie</vt:lpstr>
      <vt:lpstr>PowerPoint-presentatie</vt:lpstr>
      <vt:lpstr>Inhoudsopgave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Kasstromen </vt:lpstr>
      <vt:lpstr>PowerPoint-presentatie</vt:lpstr>
      <vt:lpstr>PowerPoint-presentatie</vt:lpstr>
      <vt:lpstr>PowerPoint-presentatie</vt:lpstr>
      <vt:lpstr>4. Structuur 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Paul Penders</dc:creator>
  <cp:lastModifiedBy>Jan Bijen</cp:lastModifiedBy>
  <cp:revision>7</cp:revision>
  <cp:lastPrinted>2025-10-01T13:34:19Z</cp:lastPrinted>
  <dcterms:created xsi:type="dcterms:W3CDTF">2025-08-12T11:25:21Z</dcterms:created>
  <dcterms:modified xsi:type="dcterms:W3CDTF">2026-03-02T10:35:16Z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0x010100D28E836E261A0A428A592A8CB99E12FC</vt:lpwstr>
  </property>
  <property fmtid="{D5CDD505-2E9C-101B-9397-08002B2CF9AE}" pid="3" name="MediaServiceImageTags">
    <vt:lpwstr/>
  </property>
</Properties>
</file>